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9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Lst>
  <p:sldSz cx="9144000" cy="5143500" type="screen16x9"/>
  <p:notesSz cx="6858000" cy="9144000"/>
  <p:embeddedFontLst>
    <p:embeddedFont>
      <p:font typeface="Amatic SC" panose="00000500000000000000" pitchFamily="2" charset="-79"/>
      <p:regular r:id="rId96"/>
      <p:bold r:id="rId97"/>
    </p:embeddedFont>
    <p:embeddedFont>
      <p:font typeface="Calibri" panose="020F0502020204030204" pitchFamily="34" charset="0"/>
      <p:regular r:id="rId98"/>
      <p:bold r:id="rId99"/>
      <p:italic r:id="rId100"/>
      <p:boldItalic r:id="rId101"/>
    </p:embeddedFont>
    <p:embeddedFont>
      <p:font typeface="Crimson Text" panose="020B0604020202020204" charset="0"/>
      <p:regular r:id="rId102"/>
      <p:bold r:id="rId103"/>
      <p:italic r:id="rId104"/>
      <p:boldItalic r:id="rId105"/>
    </p:embeddedFont>
    <p:embeddedFont>
      <p:font typeface="Josefin Sans" pitchFamily="2" charset="0"/>
      <p:regular r:id="rId106"/>
      <p:bold r:id="rId107"/>
    </p:embeddedFont>
    <p:embeddedFont>
      <p:font typeface="Lato" panose="020F0502020204030203" pitchFamily="34" charset="0"/>
      <p:regular r:id="rId108"/>
      <p:bold r:id="rId109"/>
      <p:italic r:id="rId110"/>
      <p:boldItalic r:id="rId111"/>
    </p:embeddedFont>
    <p:embeddedFont>
      <p:font typeface="Mako" panose="020B0604020202020204" charset="0"/>
      <p:regular r:id="rId112"/>
    </p:embeddedFont>
    <p:embeddedFont>
      <p:font typeface="Merriweather" panose="00000500000000000000" pitchFamily="2" charset="0"/>
      <p:regular r:id="rId113"/>
      <p:bold r:id="rId114"/>
      <p:italic r:id="rId115"/>
      <p:boldItalic r:id="rId116"/>
    </p:embeddedFont>
    <p:embeddedFont>
      <p:font typeface="Merriweather Light" panose="00000400000000000000" pitchFamily="2" charset="0"/>
      <p:regular r:id="rId117"/>
      <p:bold r:id="rId118"/>
      <p:italic r:id="rId119"/>
      <p:boldItalic r:id="rId120"/>
    </p:embeddedFont>
    <p:embeddedFont>
      <p:font typeface="Montserrat" panose="00000500000000000000" pitchFamily="2" charset="0"/>
      <p:regular r:id="rId121"/>
      <p:bold r:id="rId122"/>
      <p:italic r:id="rId123"/>
      <p:boldItalic r:id="rId124"/>
    </p:embeddedFont>
    <p:embeddedFont>
      <p:font typeface="Open Sans" panose="020B0606030504020204" pitchFamily="34" charset="0"/>
      <p:regular r:id="rId125"/>
      <p:bold r:id="rId126"/>
      <p:italic r:id="rId127"/>
      <p:boldItalic r:id="rId128"/>
    </p:embeddedFont>
    <p:embeddedFont>
      <p:font typeface="Open Sans SemiBold" panose="020B0706030804020204" pitchFamily="34" charset="0"/>
      <p:regular r:id="rId129"/>
      <p:bold r:id="rId130"/>
      <p:italic r:id="rId131"/>
      <p:boldItalic r:id="rId132"/>
    </p:embeddedFont>
    <p:embeddedFont>
      <p:font typeface="Oswald" panose="00000500000000000000" pitchFamily="2" charset="0"/>
      <p:regular r:id="rId133"/>
      <p:bold r:id="rId134"/>
    </p:embeddedFont>
    <p:embeddedFont>
      <p:font typeface="Proxima Nova" panose="020B0604020202020204" charset="0"/>
      <p:regular r:id="rId135"/>
      <p:bold r:id="rId136"/>
      <p:italic r:id="rId137"/>
      <p:boldItalic r:id="rId138"/>
    </p:embeddedFont>
    <p:embeddedFont>
      <p:font typeface="Proxima Nova Semibold" panose="020B0604020202020204" charset="0"/>
      <p:regular r:id="rId139"/>
      <p:bold r:id="rId140"/>
      <p:boldItalic r:id="rId141"/>
    </p:embeddedFont>
    <p:embeddedFont>
      <p:font typeface="PT Sans" panose="020B0503020203020204" pitchFamily="34" charset="0"/>
      <p:regular r:id="rId142"/>
      <p:bold r:id="rId143"/>
      <p:italic r:id="rId144"/>
      <p:boldItalic r:id="rId145"/>
    </p:embeddedFont>
    <p:embeddedFont>
      <p:font typeface="Roboto Medium" panose="02000000000000000000" pitchFamily="2" charset="0"/>
      <p:regular r:id="rId146"/>
      <p:bold r:id="rId147"/>
      <p:italic r:id="rId148"/>
      <p:boldItalic r:id="rId149"/>
    </p:embeddedFont>
    <p:embeddedFont>
      <p:font typeface="Russo One" panose="020B0604020202020204" charset="0"/>
      <p:regular r:id="rId150"/>
    </p:embeddedFont>
    <p:embeddedFont>
      <p:font typeface="Vidaloka" panose="020B0604020202020204" charset="0"/>
      <p:regular r:id="rId1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D3A6DE-D99B-45C0-BC66-87F140B2249C}">
  <a:tblStyle styleId="{42D3A6DE-D99B-45C0-BC66-87F140B224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43.fntdata"/><Relationship Id="rId107" Type="http://schemas.openxmlformats.org/officeDocument/2006/relationships/font" Target="fonts/font12.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33.fntdata"/><Relationship Id="rId149" Type="http://schemas.openxmlformats.org/officeDocument/2006/relationships/font" Target="fonts/font54.fntdata"/><Relationship Id="rId5" Type="http://schemas.openxmlformats.org/officeDocument/2006/relationships/slide" Target="slides/slide2.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8.fntdata"/><Relationship Id="rId118" Type="http://schemas.openxmlformats.org/officeDocument/2006/relationships/font" Target="fonts/font23.fntdata"/><Relationship Id="rId134" Type="http://schemas.openxmlformats.org/officeDocument/2006/relationships/font" Target="fonts/font39.fntdata"/><Relationship Id="rId139" Type="http://schemas.openxmlformats.org/officeDocument/2006/relationships/font" Target="fonts/font44.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55.fntdata"/><Relationship Id="rId155"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font" Target="fonts/font34.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1.fntdata"/><Relationship Id="rId140" Type="http://schemas.openxmlformats.org/officeDocument/2006/relationships/font" Target="fonts/font45.fntdata"/><Relationship Id="rId145" Type="http://schemas.openxmlformats.org/officeDocument/2006/relationships/font" Target="fonts/font5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5.fntdata"/><Relationship Id="rId135" Type="http://schemas.openxmlformats.org/officeDocument/2006/relationships/font" Target="fonts/font40.fntdata"/><Relationship Id="rId151" Type="http://schemas.openxmlformats.org/officeDocument/2006/relationships/font" Target="fonts/font56.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141" Type="http://schemas.openxmlformats.org/officeDocument/2006/relationships/font" Target="fonts/font46.fntdata"/><Relationship Id="rId146" Type="http://schemas.openxmlformats.org/officeDocument/2006/relationships/font" Target="fonts/font51.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font" Target="fonts/font36.fntdata"/><Relationship Id="rId136" Type="http://schemas.openxmlformats.org/officeDocument/2006/relationships/font" Target="fonts/font41.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147" Type="http://schemas.openxmlformats.org/officeDocument/2006/relationships/font" Target="fonts/font5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3.fntdata"/><Relationship Id="rId121" Type="http://schemas.openxmlformats.org/officeDocument/2006/relationships/font" Target="fonts/font26.fntdata"/><Relationship Id="rId142" Type="http://schemas.openxmlformats.org/officeDocument/2006/relationships/font" Target="fonts/font47.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1.fntdata"/><Relationship Id="rId137" Type="http://schemas.openxmlformats.org/officeDocument/2006/relationships/font" Target="fonts/font42.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6.fntdata"/><Relationship Id="rId132" Type="http://schemas.openxmlformats.org/officeDocument/2006/relationships/font" Target="fonts/font37.fntdata"/><Relationship Id="rId153"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1.fntdata"/><Relationship Id="rId12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143" Type="http://schemas.openxmlformats.org/officeDocument/2006/relationships/font" Target="fonts/font48.fntdata"/><Relationship Id="rId148" Type="http://schemas.openxmlformats.org/officeDocument/2006/relationships/font" Target="fonts/font53.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7.fntdata"/><Relationship Id="rId133" Type="http://schemas.openxmlformats.org/officeDocument/2006/relationships/font" Target="fonts/font38.fntdata"/><Relationship Id="rId154" Type="http://schemas.openxmlformats.org/officeDocument/2006/relationships/theme" Target="theme/theme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7.fntdata"/><Relationship Id="rId123" Type="http://schemas.openxmlformats.org/officeDocument/2006/relationships/font" Target="fonts/font28.fntdata"/><Relationship Id="rId144" Type="http://schemas.openxmlformats.org/officeDocument/2006/relationships/font" Target="fonts/font49.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hyperlink" Target="https://docs.google.com/spreadsheets/d/10QS3G4BrATPi_OEm6nh8N9F_vGRrCuOLf4nfRgLgYqg/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0QS3G4BrATPi_OEm6nh8N9F_vGRrCuOLf4nfRgLgYqg/cop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3.xml"/><Relationship Id="rId1" Type="http://schemas.openxmlformats.org/officeDocument/2006/relationships/slideLayout" Target="../slideLayouts/slideLayout46.xml"/><Relationship Id="rId4" Type="http://schemas.openxmlformats.org/officeDocument/2006/relationships/image" Target="../media/image20.jpg"/></Relationships>
</file>

<file path=ppt/slides/_rels/slide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4.xml"/><Relationship Id="rId1" Type="http://schemas.openxmlformats.org/officeDocument/2006/relationships/slideLayout" Target="../slideLayouts/slideLayout47.xml"/><Relationship Id="rId5" Type="http://schemas.openxmlformats.org/officeDocument/2006/relationships/image" Target="../media/image23.jpg"/><Relationship Id="rId4" Type="http://schemas.openxmlformats.org/officeDocument/2006/relationships/image" Target="../media/image22.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5.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6.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gif"/><Relationship Id="rId2" Type="http://schemas.openxmlformats.org/officeDocument/2006/relationships/notesSlide" Target="../notesSlides/notesSlide77.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7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8.xml"/><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1.xml"/><Relationship Id="rId1" Type="http://schemas.openxmlformats.org/officeDocument/2006/relationships/slideLayout" Target="../slideLayouts/slideLayout55.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SAD Final Presentation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Planning</a:t>
            </a:r>
            <a:endParaRPr dirty="0"/>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5" name="Picture 4" descr="A group of people sitting at tables with computers&#10;&#10;Description automatically generated">
            <a:extLst>
              <a:ext uri="{FF2B5EF4-FFF2-40B4-BE49-F238E27FC236}">
                <a16:creationId xmlns:a16="http://schemas.microsoft.com/office/drawing/2014/main" id="{A77C02E3-6D8B-A447-47E3-7BC8A3052297}"/>
              </a:ext>
            </a:extLst>
          </p:cNvPr>
          <p:cNvPicPr>
            <a:picLocks noChangeAspect="1"/>
          </p:cNvPicPr>
          <p:nvPr/>
        </p:nvPicPr>
        <p:blipFill>
          <a:blip r:embed="rId3"/>
          <a:stretch>
            <a:fillRect/>
          </a:stretch>
        </p:blipFill>
        <p:spPr>
          <a:xfrm>
            <a:off x="5826922" y="1491189"/>
            <a:ext cx="2916044" cy="2187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16" name="Picture 15">
            <a:extLst>
              <a:ext uri="{FF2B5EF4-FFF2-40B4-BE49-F238E27FC236}">
                <a16:creationId xmlns:a16="http://schemas.microsoft.com/office/drawing/2014/main" id="{D313C5C3-1DD1-8861-FEEC-E71F22834F65}"/>
              </a:ext>
            </a:extLst>
          </p:cNvPr>
          <p:cNvPicPr>
            <a:picLocks noChangeAspect="1"/>
          </p:cNvPicPr>
          <p:nvPr/>
        </p:nvPicPr>
        <p:blipFill>
          <a:blip r:embed="rId3"/>
          <a:stretch>
            <a:fillRect/>
          </a:stretch>
        </p:blipFill>
        <p:spPr>
          <a:xfrm>
            <a:off x="1112220" y="649633"/>
            <a:ext cx="6919560" cy="38591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7704000" cy="2899625"/>
        </p:xfrm>
        <a:graphic>
          <a:graphicData uri="http://schemas.openxmlformats.org/drawingml/2006/table">
            <a:tbl>
              <a:tblPr>
                <a:noFill/>
                <a:tableStyleId>{42D3A6DE-D99B-45C0-BC66-87F140B2249C}</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31" name="Picture 30">
            <a:extLst>
              <a:ext uri="{FF2B5EF4-FFF2-40B4-BE49-F238E27FC236}">
                <a16:creationId xmlns:a16="http://schemas.microsoft.com/office/drawing/2014/main" id="{D2AEC8C7-B721-A3EB-9AE6-6D390A321071}"/>
              </a:ext>
            </a:extLst>
          </p:cNvPr>
          <p:cNvPicPr>
            <a:picLocks noChangeAspect="1"/>
          </p:cNvPicPr>
          <p:nvPr/>
        </p:nvPicPr>
        <p:blipFill>
          <a:blip r:embed="rId3"/>
          <a:stretch>
            <a:fillRect/>
          </a:stretch>
        </p:blipFill>
        <p:spPr>
          <a:xfrm>
            <a:off x="1654811" y="1087245"/>
            <a:ext cx="5834378" cy="296900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5051675" cy="2835110"/>
        </p:xfrm>
        <a:graphic>
          <a:graphicData uri="http://schemas.openxmlformats.org/drawingml/2006/table">
            <a:tbl>
              <a:tblPr>
                <a:noFill/>
                <a:tableStyleId>{42D3A6DE-D99B-45C0-BC66-87F140B2249C}</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7704000" cy="2368080"/>
        </p:xfrm>
        <a:graphic>
          <a:graphicData uri="http://schemas.openxmlformats.org/drawingml/2006/table">
            <a:tbl>
              <a:tblPr>
                <a:noFill/>
                <a:tableStyleId>{42D3A6DE-D99B-45C0-BC66-87F140B2249C}</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3" name="Title 2">
            <a:extLst>
              <a:ext uri="{FF2B5EF4-FFF2-40B4-BE49-F238E27FC236}">
                <a16:creationId xmlns:a16="http://schemas.microsoft.com/office/drawing/2014/main" id="{A403DFD2-55FC-E5A0-4F57-5D27C25C620D}"/>
              </a:ext>
            </a:extLst>
          </p:cNvPr>
          <p:cNvSpPr>
            <a:spLocks noGrp="1"/>
          </p:cNvSpPr>
          <p:nvPr>
            <p:ph type="title"/>
          </p:nvPr>
        </p:nvSpPr>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6" name="Google Shape;547;p65">
            <a:extLst>
              <a:ext uri="{FF2B5EF4-FFF2-40B4-BE49-F238E27FC236}">
                <a16:creationId xmlns:a16="http://schemas.microsoft.com/office/drawing/2014/main" id="{19437607-4CE1-5752-F9B5-C67EAD03E3C0}"/>
              </a:ext>
            </a:extLst>
          </p:cNvPr>
          <p:cNvSpPr txBox="1">
            <a:spLocks/>
          </p:cNvSpPr>
          <p:nvPr/>
        </p:nvSpPr>
        <p:spPr>
          <a:xfrm>
            <a:off x="1988181" y="541939"/>
            <a:ext cx="3587429" cy="335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r>
              <a:rPr lang="en-US" dirty="0"/>
              <a:t>Attribute</a:t>
            </a:r>
          </a:p>
        </p:txBody>
      </p:sp>
      <p:sp>
        <p:nvSpPr>
          <p:cNvPr id="7" name="Google Shape;546;p65">
            <a:extLst>
              <a:ext uri="{FF2B5EF4-FFF2-40B4-BE49-F238E27FC236}">
                <a16:creationId xmlns:a16="http://schemas.microsoft.com/office/drawing/2014/main" id="{F3AF9A09-5850-9A30-1711-3C6CAEE238B8}"/>
              </a:ext>
            </a:extLst>
          </p:cNvPr>
          <p:cNvSpPr txBox="1">
            <a:spLocks noGrp="1"/>
          </p:cNvSpPr>
          <p:nvPr>
            <p:ph type="subTitle" idx="1"/>
          </p:nvPr>
        </p:nvSpPr>
        <p:spPr>
          <a:xfrm>
            <a:off x="81775" y="1055649"/>
            <a:ext cx="2921619" cy="3375102"/>
          </a:xfrm>
          <a:prstGeom prst="rect">
            <a:avLst/>
          </a:prstGeom>
        </p:spPr>
        <p:txBody>
          <a:bodyPr spcFirstLastPara="1" wrap="square" lIns="91425" tIns="91425" rIns="91425" bIns="91425" anchor="t" anchorCtr="0">
            <a:noAutofit/>
          </a:bodyPr>
          <a:lstStyle/>
          <a:p>
            <a:pPr marL="0" marR="0" indent="457200" algn="just">
              <a:lnSpc>
                <a:spcPct val="115000"/>
              </a:lnSpc>
              <a:spcBef>
                <a:spcPts val="0"/>
              </a:spcBef>
              <a:spcAft>
                <a:spcPts val="0"/>
              </a:spcAft>
            </a:pPr>
            <a:endParaRPr lang="en-US" dirty="0"/>
          </a:p>
          <a:p>
            <a:pPr marL="0" marR="0" indent="457200" algn="just">
              <a:lnSpc>
                <a:spcPct val="115000"/>
              </a:lnSpc>
              <a:spcBef>
                <a:spcPts val="0"/>
              </a:spcBef>
              <a:spcAft>
                <a:spcPts val="0"/>
              </a:spcAft>
            </a:pPr>
            <a:r>
              <a:rPr lang="en" b="1" dirty="0"/>
              <a:t>Farmer</a:t>
            </a:r>
            <a:br>
              <a:rPr lang="en" dirty="0"/>
            </a:br>
            <a:r>
              <a:rPr lang="en" dirty="0"/>
              <a:t>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Farmer ID</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Farmer Name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Contact Information</a:t>
            </a: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Data of registration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Location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Financial support status</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indent="457200" algn="just">
              <a:lnSpc>
                <a:spcPct val="115000"/>
              </a:lnSpc>
            </a:pPr>
            <a:r>
              <a:rPr lang="en-US" sz="1800" dirty="0">
                <a:effectLst/>
                <a:latin typeface="Times New Roman" panose="02020603050405020304" pitchFamily="18" charset="0"/>
                <a:ea typeface="SimSun" panose="02010600030101010101" pitchFamily="2" charset="-122"/>
              </a:rPr>
              <a:t>Grants Received</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endParaRPr lang="en" dirty="0"/>
          </a:p>
          <a:p>
            <a:pPr marL="457200" lvl="0" indent="-317500" algn="l" rtl="0">
              <a:spcBef>
                <a:spcPts val="0"/>
              </a:spcBef>
              <a:spcAft>
                <a:spcPts val="0"/>
              </a:spcAft>
              <a:buSzPts val="1400"/>
              <a:buChar char="●"/>
            </a:pPr>
            <a:endParaRPr lang="en" dirty="0"/>
          </a:p>
        </p:txBody>
      </p:sp>
      <p:sp>
        <p:nvSpPr>
          <p:cNvPr id="8" name="Google Shape;546;p65">
            <a:extLst>
              <a:ext uri="{FF2B5EF4-FFF2-40B4-BE49-F238E27FC236}">
                <a16:creationId xmlns:a16="http://schemas.microsoft.com/office/drawing/2014/main" id="{5D358EE0-E29C-D1F8-6C96-A650E0636190}"/>
              </a:ext>
            </a:extLst>
          </p:cNvPr>
          <p:cNvSpPr txBox="1">
            <a:spLocks/>
          </p:cNvSpPr>
          <p:nvPr/>
        </p:nvSpPr>
        <p:spPr>
          <a:xfrm>
            <a:off x="2769219" y="999893"/>
            <a:ext cx="2988527" cy="3375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endParaRPr lang="en-US" dirty="0"/>
          </a:p>
          <a:p>
            <a:pPr marL="0" marR="0" indent="457200" algn="just">
              <a:lnSpc>
                <a:spcPct val="115000"/>
              </a:lnSpc>
              <a:spcBef>
                <a:spcPts val="0"/>
              </a:spcBef>
              <a:spcAft>
                <a:spcPts val="0"/>
              </a:spcAft>
            </a:pPr>
            <a:r>
              <a:rPr lang="en" b="1" dirty="0"/>
              <a:t>Exporter</a:t>
            </a:r>
            <a:br>
              <a:rPr lang="en" dirty="0"/>
            </a:br>
            <a:r>
              <a:rPr lang="en" dirty="0"/>
              <a:t>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Exporter ID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Exporter Name</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rPr>
              <a:t>Contact Information</a:t>
            </a: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Data of registration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Location</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rPr>
              <a:t>Product Detail…</a:t>
            </a:r>
            <a:endParaRPr lang="en" dirty="0"/>
          </a:p>
        </p:txBody>
      </p:sp>
      <p:sp>
        <p:nvSpPr>
          <p:cNvPr id="11" name="Google Shape;546;p65">
            <a:extLst>
              <a:ext uri="{FF2B5EF4-FFF2-40B4-BE49-F238E27FC236}">
                <a16:creationId xmlns:a16="http://schemas.microsoft.com/office/drawing/2014/main" id="{0D2607FB-4EBD-B435-996C-0B607F162EB6}"/>
              </a:ext>
            </a:extLst>
          </p:cNvPr>
          <p:cNvSpPr txBox="1">
            <a:spLocks/>
          </p:cNvSpPr>
          <p:nvPr/>
        </p:nvSpPr>
        <p:spPr>
          <a:xfrm>
            <a:off x="5575610" y="965510"/>
            <a:ext cx="2988527" cy="3375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endParaRPr lang="en-US" dirty="0"/>
          </a:p>
          <a:p>
            <a:pPr marL="0" marR="0" indent="457200" algn="just">
              <a:lnSpc>
                <a:spcPct val="115000"/>
              </a:lnSpc>
              <a:spcBef>
                <a:spcPts val="0"/>
              </a:spcBef>
              <a:spcAft>
                <a:spcPts val="0"/>
              </a:spcAft>
            </a:pPr>
            <a:r>
              <a:rPr lang="en" b="1" dirty="0"/>
              <a:t>Product</a:t>
            </a:r>
            <a:br>
              <a:rPr lang="en" dirty="0"/>
            </a:br>
            <a:r>
              <a:rPr lang="en" dirty="0"/>
              <a:t>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Product ID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Quality</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Quantity</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Region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Desired Price</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rPr>
              <a:t>Date availability</a:t>
            </a:r>
            <a:endParaRPr lang="e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{42D3A6DE-D99B-45C0-BC66-87F140B2249C}</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{42D3A6DE-D99B-45C0-BC66-87F140B2249C}</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Google Shape;547;p65">
            <a:extLst>
              <a:ext uri="{FF2B5EF4-FFF2-40B4-BE49-F238E27FC236}">
                <a16:creationId xmlns:a16="http://schemas.microsoft.com/office/drawing/2014/main" id="{840F43ED-1808-42FA-8FAA-9F4820EA5164}"/>
              </a:ext>
            </a:extLst>
          </p:cNvPr>
          <p:cNvSpPr txBox="1">
            <a:spLocks/>
          </p:cNvSpPr>
          <p:nvPr/>
        </p:nvSpPr>
        <p:spPr>
          <a:xfrm>
            <a:off x="1988181" y="541939"/>
            <a:ext cx="3587429" cy="335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r>
              <a:rPr lang="en-US" dirty="0"/>
              <a:t>Attribute cont’d…</a:t>
            </a:r>
          </a:p>
        </p:txBody>
      </p:sp>
      <p:sp>
        <p:nvSpPr>
          <p:cNvPr id="7" name="Google Shape;546;p65">
            <a:extLst>
              <a:ext uri="{FF2B5EF4-FFF2-40B4-BE49-F238E27FC236}">
                <a16:creationId xmlns:a16="http://schemas.microsoft.com/office/drawing/2014/main" id="{A786A99F-E7E3-27B1-8963-5E4FB40D2AA0}"/>
              </a:ext>
            </a:extLst>
          </p:cNvPr>
          <p:cNvSpPr txBox="1">
            <a:spLocks noGrp="1"/>
          </p:cNvSpPr>
          <p:nvPr>
            <p:ph type="subTitle" idx="1"/>
          </p:nvPr>
        </p:nvSpPr>
        <p:spPr>
          <a:xfrm>
            <a:off x="81775" y="1055649"/>
            <a:ext cx="2921619" cy="3375102"/>
          </a:xfrm>
          <a:prstGeom prst="rect">
            <a:avLst/>
          </a:prstGeom>
        </p:spPr>
        <p:txBody>
          <a:bodyPr spcFirstLastPara="1" wrap="square" lIns="91425" tIns="91425" rIns="91425" bIns="91425" anchor="t" anchorCtr="0">
            <a:noAutofit/>
          </a:bodyPr>
          <a:lstStyle/>
          <a:p>
            <a:pPr marL="0" marR="0" indent="457200" algn="just">
              <a:lnSpc>
                <a:spcPct val="115000"/>
              </a:lnSpc>
              <a:spcBef>
                <a:spcPts val="0"/>
              </a:spcBef>
              <a:spcAft>
                <a:spcPts val="0"/>
              </a:spcAft>
            </a:pPr>
            <a:endParaRPr lang="en-US" dirty="0"/>
          </a:p>
          <a:p>
            <a:pPr marL="0" marR="0" indent="457200" algn="just">
              <a:lnSpc>
                <a:spcPct val="115000"/>
              </a:lnSpc>
              <a:spcBef>
                <a:spcPts val="0"/>
              </a:spcBef>
              <a:spcAft>
                <a:spcPts val="0"/>
              </a:spcAft>
            </a:pPr>
            <a:r>
              <a:rPr lang="en" b="1" dirty="0"/>
              <a:t>Transaction</a:t>
            </a:r>
            <a:br>
              <a:rPr lang="en" dirty="0"/>
            </a:br>
            <a:r>
              <a:rPr lang="en" dirty="0"/>
              <a:t>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Transaction ID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Amount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Purpose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Date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SenderID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ReceiverID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endParaRPr lang="en" dirty="0"/>
          </a:p>
          <a:p>
            <a:pPr marL="457200" lvl="0" indent="-317500" algn="l" rtl="0">
              <a:spcBef>
                <a:spcPts val="0"/>
              </a:spcBef>
              <a:spcAft>
                <a:spcPts val="0"/>
              </a:spcAft>
              <a:buSzPts val="1400"/>
              <a:buChar char="●"/>
            </a:pPr>
            <a:endParaRPr lang="en" dirty="0"/>
          </a:p>
        </p:txBody>
      </p:sp>
      <p:sp>
        <p:nvSpPr>
          <p:cNvPr id="8" name="Google Shape;546;p65">
            <a:extLst>
              <a:ext uri="{FF2B5EF4-FFF2-40B4-BE49-F238E27FC236}">
                <a16:creationId xmlns:a16="http://schemas.microsoft.com/office/drawing/2014/main" id="{78CAB2B5-DD1D-87BF-1D01-47DFA0C0DD55}"/>
              </a:ext>
            </a:extLst>
          </p:cNvPr>
          <p:cNvSpPr txBox="1">
            <a:spLocks/>
          </p:cNvSpPr>
          <p:nvPr/>
        </p:nvSpPr>
        <p:spPr>
          <a:xfrm>
            <a:off x="2769219" y="999893"/>
            <a:ext cx="2988527" cy="3601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endParaRPr lang="en-US" dirty="0"/>
          </a:p>
          <a:p>
            <a:pPr marL="0" marR="0" indent="457200" algn="just">
              <a:lnSpc>
                <a:spcPct val="115000"/>
              </a:lnSpc>
              <a:spcBef>
                <a:spcPts val="0"/>
              </a:spcBef>
              <a:spcAft>
                <a:spcPts val="0"/>
              </a:spcAft>
            </a:pPr>
            <a:r>
              <a:rPr lang="en-US" b="1" dirty="0">
                <a:effectLst/>
                <a:latin typeface="Times New Roman" panose="02020603050405020304" pitchFamily="18" charset="0"/>
                <a:ea typeface="SimSun" panose="02010600030101010101" pitchFamily="2" charset="-122"/>
              </a:rPr>
              <a:t>Shipment</a:t>
            </a:r>
            <a:br>
              <a:rPr lang="en" dirty="0"/>
            </a:br>
            <a:r>
              <a:rPr lang="en" dirty="0"/>
              <a:t>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Shipment ID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Transporter Name</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Departure date</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Arrival date</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Delivery status</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Shipping cost</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Car Number</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Product ID</a:t>
            </a:r>
            <a:r>
              <a:rPr lang="en-US" sz="1800" dirty="0">
                <a:effectLst/>
                <a:latin typeface="Times New Roman" panose="02020603050405020304" pitchFamily="18" charset="0"/>
                <a:ea typeface="SimSun" panose="02010600030101010101" pitchFamily="2" charset="-122"/>
              </a:rPr>
              <a:t>…</a:t>
            </a:r>
            <a:endParaRPr lang="en" dirty="0"/>
          </a:p>
        </p:txBody>
      </p:sp>
      <p:sp>
        <p:nvSpPr>
          <p:cNvPr id="9" name="Google Shape;546;p65">
            <a:extLst>
              <a:ext uri="{FF2B5EF4-FFF2-40B4-BE49-F238E27FC236}">
                <a16:creationId xmlns:a16="http://schemas.microsoft.com/office/drawing/2014/main" id="{DEA7D96A-3E8D-F5F4-EE47-49439BAAF227}"/>
              </a:ext>
            </a:extLst>
          </p:cNvPr>
          <p:cNvSpPr txBox="1">
            <a:spLocks/>
          </p:cNvSpPr>
          <p:nvPr/>
        </p:nvSpPr>
        <p:spPr>
          <a:xfrm>
            <a:off x="5575610" y="965510"/>
            <a:ext cx="2988527" cy="3375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endParaRPr lang="en-US" dirty="0"/>
          </a:p>
          <a:p>
            <a:pPr marL="0" marR="0" indent="457200" algn="just">
              <a:lnSpc>
                <a:spcPct val="115000"/>
              </a:lnSpc>
              <a:spcBef>
                <a:spcPts val="0"/>
              </a:spcBef>
              <a:spcAft>
                <a:spcPts val="0"/>
              </a:spcAft>
            </a:pPr>
            <a:r>
              <a:rPr lang="en" b="1" dirty="0"/>
              <a:t>Agent</a:t>
            </a:r>
            <a:br>
              <a:rPr lang="en" dirty="0"/>
            </a:br>
            <a:r>
              <a:rPr lang="en" dirty="0"/>
              <a:t>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Agent ID</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Agent Name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Address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Contact information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Location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Role…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2" name="Google Shape;1562;p122"/>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3" name="Google Shape;1563;p122"/>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54"/>
                                        </p:tgtEl>
                                        <p:attrNameLst>
                                          <p:attrName>style.visibility</p:attrName>
                                        </p:attrNameLst>
                                      </p:cBhvr>
                                      <p:to>
                                        <p:strVal val="visible"/>
                                      </p:to>
                                    </p:set>
                                    <p:anim calcmode="lin" valueType="num">
                                      <p:cBhvr additive="base">
                                        <p:cTn id="20" dur="1000"/>
                                        <p:tgtEl>
                                          <p:spTgt spid="155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56"/>
                                        </p:tgtEl>
                                        <p:attrNameLst>
                                          <p:attrName>style.visibility</p:attrName>
                                        </p:attrNameLst>
                                      </p:cBhvr>
                                      <p:to>
                                        <p:strVal val="visible"/>
                                      </p:to>
                                    </p:set>
                                    <p:anim calcmode="lin" valueType="num">
                                      <p:cBhvr additive="base">
                                        <p:cTn id="23" dur="1000"/>
                                        <p:tgtEl>
                                          <p:spTgt spid="155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557"/>
                                        </p:tgtEl>
                                        <p:attrNameLst>
                                          <p:attrName>style.visibility</p:attrName>
                                        </p:attrNameLst>
                                      </p:cBhvr>
                                      <p:to>
                                        <p:strVal val="visible"/>
                                      </p:to>
                                    </p:set>
                                    <p:anim calcmode="lin" valueType="num">
                                      <p:cBhvr additive="base">
                                        <p:cTn id="28" dur="1000"/>
                                        <p:tgtEl>
                                          <p:spTgt spid="1557"/>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558"/>
                                        </p:tgtEl>
                                        <p:attrNameLst>
                                          <p:attrName>style.visibility</p:attrName>
                                        </p:attrNameLst>
                                      </p:cBhvr>
                                      <p:to>
                                        <p:strVal val="visible"/>
                                      </p:to>
                                    </p:set>
                                    <p:anim calcmode="lin" valueType="num">
                                      <p:cBhvr additive="base">
                                        <p:cTn id="31" dur="1000"/>
                                        <p:tgtEl>
                                          <p:spTgt spid="1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49" y="1674566"/>
            <a:ext cx="3155661" cy="1061200"/>
          </a:xfrm>
          <a:prstGeom prst="rect">
            <a:avLst/>
          </a:prstGeom>
        </p:spPr>
        <p:txBody>
          <a:bodyPr spcFirstLastPara="1" wrap="square" lIns="91425" tIns="91425" rIns="91425" bIns="91425" anchor="t" anchorCtr="0">
            <a:noAutofit/>
          </a:body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600" b="1" dirty="0">
                <a:effectLst/>
                <a:latin typeface="Calibri" panose="020F0502020204030204" pitchFamily="34" charset="0"/>
                <a:ea typeface="SimSun" panose="02010600030101010101" pitchFamily="2" charset="-122"/>
                <a:cs typeface="Times New Roman" panose="02020603050405020304" pitchFamily="18" charset="0"/>
              </a:rPr>
              <a:t>Farmer and Exporter:</a:t>
            </a:r>
            <a:endParaRPr lang="en-US" sz="1200" b="1" dirty="0">
              <a:latin typeface="Calibri" panose="020F0502020204030204" pitchFamily="34" charset="0"/>
              <a:ea typeface="SimSun" panose="02010600030101010101" pitchFamily="2" charset="-122"/>
              <a:cs typeface="Times New Roman" panose="02020603050405020304" pitchFamily="18" charset="0"/>
            </a:endParaRPr>
          </a:p>
          <a:p>
            <a:pPr marL="0" marR="0" lvl="0" indent="0">
              <a:lnSpc>
                <a:spcPct val="115000"/>
              </a:lnSpc>
              <a:spcBef>
                <a:spcPts val="0"/>
              </a:spcBef>
              <a:spcAft>
                <a:spcPts val="0"/>
              </a:spcAft>
              <a:buSzPts val="1000"/>
              <a:buNone/>
              <a:tabLst>
                <a:tab pos="457200" algn="l"/>
              </a:tabLst>
            </a:pPr>
            <a:r>
              <a:rPr lang="en-US" sz="1200" b="1" dirty="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Relationship: Many-to-Many</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RelationShips</a:t>
            </a:r>
            <a:endParaRPr dirty="0"/>
          </a:p>
        </p:txBody>
      </p:sp>
      <p:sp>
        <p:nvSpPr>
          <p:cNvPr id="4" name="Google Shape;546;p65">
            <a:extLst>
              <a:ext uri="{FF2B5EF4-FFF2-40B4-BE49-F238E27FC236}">
                <a16:creationId xmlns:a16="http://schemas.microsoft.com/office/drawing/2014/main" id="{BF26D19A-69E1-3A07-952F-3F8715CF4451}"/>
              </a:ext>
            </a:extLst>
          </p:cNvPr>
          <p:cNvSpPr txBox="1">
            <a:spLocks/>
          </p:cNvSpPr>
          <p:nvPr/>
        </p:nvSpPr>
        <p:spPr>
          <a:xfrm>
            <a:off x="832171" y="2423067"/>
            <a:ext cx="3155661" cy="743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a:lnSpc>
                <a:spcPct val="115000"/>
              </a:lnSpc>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Agent and Farmer</a:t>
            </a:r>
            <a:r>
              <a:rPr lang="en-US" sz="1200" b="1" dirty="0">
                <a:latin typeface="Calibri" panose="020F0502020204030204" pitchFamily="34" charset="0"/>
                <a:ea typeface="SimSun" panose="02010600030101010101" pitchFamily="2" charset="-122"/>
                <a:cs typeface="Times New Roman" panose="02020603050405020304" pitchFamily="18" charset="0"/>
              </a:rPr>
              <a:t>	</a:t>
            </a:r>
            <a:r>
              <a:rPr lang="en-US" sz="1600" dirty="0">
                <a:latin typeface="Calibri" panose="020F0502020204030204" pitchFamily="34" charset="0"/>
                <a:ea typeface="SimSun" panose="02010600030101010101" pitchFamily="2" charset="-122"/>
                <a:cs typeface="Times New Roman" panose="02020603050405020304" pitchFamily="18" charset="0"/>
              </a:rPr>
              <a:t>Relationship: Many-to-Many</a:t>
            </a:r>
            <a:endParaRPr lang="en-US" sz="1200" dirty="0">
              <a:latin typeface="Calibri" panose="020F0502020204030204" pitchFamily="34" charset="0"/>
              <a:ea typeface="SimSun" panose="02010600030101010101" pitchFamily="2" charset="-122"/>
              <a:cs typeface="Times New Roman" panose="02020603050405020304" pitchFamily="18" charset="0"/>
            </a:endParaRPr>
          </a:p>
          <a:p>
            <a:pPr marL="0" indent="0">
              <a:buFont typeface="Montserrat"/>
              <a:buNone/>
            </a:pPr>
            <a:endParaRPr lang="en-US" dirty="0"/>
          </a:p>
        </p:txBody>
      </p:sp>
      <p:sp>
        <p:nvSpPr>
          <p:cNvPr id="5" name="Google Shape;546;p65">
            <a:extLst>
              <a:ext uri="{FF2B5EF4-FFF2-40B4-BE49-F238E27FC236}">
                <a16:creationId xmlns:a16="http://schemas.microsoft.com/office/drawing/2014/main" id="{558ED049-F820-40F7-14AE-088F29F05A88}"/>
              </a:ext>
            </a:extLst>
          </p:cNvPr>
          <p:cNvSpPr txBox="1">
            <a:spLocks/>
          </p:cNvSpPr>
          <p:nvPr/>
        </p:nvSpPr>
        <p:spPr>
          <a:xfrm>
            <a:off x="895949" y="3243459"/>
            <a:ext cx="3155661" cy="106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Transaction and Farmer:</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SzPts val="1000"/>
              <a:buFont typeface="Montserrat"/>
              <a:buNone/>
              <a:tabLst>
                <a:tab pos="457200" algn="l"/>
              </a:tabLst>
            </a:pPr>
            <a:r>
              <a:rPr lang="en-US" b="1" dirty="0">
                <a:latin typeface="Calibri" panose="020F0502020204030204" pitchFamily="34" charset="0"/>
                <a:ea typeface="SimSun" panose="02010600030101010101" pitchFamily="2" charset="-122"/>
                <a:cs typeface="Times New Roman" panose="02020603050405020304" pitchFamily="18" charset="0"/>
              </a:rPr>
              <a:t>	Relationship: Many-to-One</a:t>
            </a:r>
            <a:endParaRPr lang="en-US" sz="1600" dirty="0"/>
          </a:p>
        </p:txBody>
      </p:sp>
      <p:sp>
        <p:nvSpPr>
          <p:cNvPr id="6" name="Google Shape;546;p65">
            <a:extLst>
              <a:ext uri="{FF2B5EF4-FFF2-40B4-BE49-F238E27FC236}">
                <a16:creationId xmlns:a16="http://schemas.microsoft.com/office/drawing/2014/main" id="{EAB22D99-32F5-B38B-1C94-2894871D6DB5}"/>
              </a:ext>
            </a:extLst>
          </p:cNvPr>
          <p:cNvSpPr txBox="1">
            <a:spLocks/>
          </p:cNvSpPr>
          <p:nvPr/>
        </p:nvSpPr>
        <p:spPr>
          <a:xfrm>
            <a:off x="4145125" y="1553698"/>
            <a:ext cx="3155661" cy="869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a:lnSpc>
                <a:spcPct val="115000"/>
              </a:lnSpc>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Farmer and Product</a:t>
            </a:r>
            <a:r>
              <a:rPr lang="en-US" sz="1200" b="1" dirty="0">
                <a:latin typeface="Calibri" panose="020F0502020204030204" pitchFamily="34" charset="0"/>
                <a:ea typeface="SimSun" panose="02010600030101010101" pitchFamily="2" charset="-122"/>
                <a:cs typeface="Times New Roman" panose="02020603050405020304" pitchFamily="18" charset="0"/>
              </a:rPr>
              <a:t>	</a:t>
            </a:r>
            <a:r>
              <a:rPr lang="en-US" sz="1600" dirty="0">
                <a:latin typeface="Calibri" panose="020F0502020204030204" pitchFamily="34" charset="0"/>
                <a:ea typeface="SimSun" panose="02010600030101010101" pitchFamily="2" charset="-122"/>
                <a:cs typeface="Times New Roman" panose="02020603050405020304" pitchFamily="18" charset="0"/>
              </a:rPr>
              <a:t>Relationship: One-to-Many</a:t>
            </a:r>
            <a:endParaRPr lang="en-US" sz="1200" dirty="0">
              <a:latin typeface="Calibri" panose="020F0502020204030204" pitchFamily="34" charset="0"/>
              <a:ea typeface="SimSun" panose="02010600030101010101" pitchFamily="2" charset="-122"/>
              <a:cs typeface="Times New Roman" panose="02020603050405020304" pitchFamily="18" charset="0"/>
            </a:endParaRPr>
          </a:p>
          <a:p>
            <a:pPr marL="0" indent="0">
              <a:buFont typeface="Montserrat"/>
              <a:buNone/>
            </a:pPr>
            <a:endParaRPr lang="en-US" dirty="0"/>
          </a:p>
        </p:txBody>
      </p:sp>
      <p:sp>
        <p:nvSpPr>
          <p:cNvPr id="7" name="Google Shape;546;p65">
            <a:extLst>
              <a:ext uri="{FF2B5EF4-FFF2-40B4-BE49-F238E27FC236}">
                <a16:creationId xmlns:a16="http://schemas.microsoft.com/office/drawing/2014/main" id="{C253A072-3A98-2ACD-F713-BAC7D1AF5AD4}"/>
              </a:ext>
            </a:extLst>
          </p:cNvPr>
          <p:cNvSpPr txBox="1">
            <a:spLocks/>
          </p:cNvSpPr>
          <p:nvPr/>
        </p:nvSpPr>
        <p:spPr>
          <a:xfrm>
            <a:off x="4145125" y="2415633"/>
            <a:ext cx="3155661" cy="106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Exporter and Transaction: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SzPts val="1000"/>
              <a:buFont typeface="Montserrat"/>
              <a:buNone/>
              <a:tabLst>
                <a:tab pos="457200" algn="l"/>
              </a:tabLst>
            </a:pPr>
            <a:r>
              <a:rPr lang="en-US" sz="1200" b="1" dirty="0">
                <a:latin typeface="Calibri" panose="020F0502020204030204" pitchFamily="34" charset="0"/>
                <a:ea typeface="SimSun" panose="02010600030101010101" pitchFamily="2" charset="-122"/>
                <a:cs typeface="Times New Roman" panose="02020603050405020304" pitchFamily="18" charset="0"/>
              </a:rPr>
              <a:t>	</a:t>
            </a:r>
            <a:r>
              <a:rPr lang="en-US" sz="1600" dirty="0">
                <a:latin typeface="Calibri" panose="020F0502020204030204" pitchFamily="34" charset="0"/>
                <a:ea typeface="SimSun" panose="02010600030101010101" pitchFamily="2" charset="-122"/>
                <a:cs typeface="Times New Roman" panose="02020603050405020304" pitchFamily="18" charset="0"/>
              </a:rPr>
              <a:t>Relationship: One-to-Many</a:t>
            </a:r>
            <a:endParaRPr lang="en-US" sz="1200" dirty="0">
              <a:latin typeface="Calibri" panose="020F0502020204030204" pitchFamily="34" charset="0"/>
              <a:ea typeface="SimSun" panose="02010600030101010101" pitchFamily="2" charset="-122"/>
              <a:cs typeface="Times New Roman" panose="02020603050405020304" pitchFamily="18" charset="0"/>
            </a:endParaRPr>
          </a:p>
          <a:p>
            <a:pPr marL="0" indent="0">
              <a:buFont typeface="Montserrat"/>
              <a:buNone/>
            </a:pPr>
            <a:endParaRPr lang="en-US" dirty="0"/>
          </a:p>
        </p:txBody>
      </p:sp>
      <p:sp>
        <p:nvSpPr>
          <p:cNvPr id="8" name="Google Shape;546;p65">
            <a:extLst>
              <a:ext uri="{FF2B5EF4-FFF2-40B4-BE49-F238E27FC236}">
                <a16:creationId xmlns:a16="http://schemas.microsoft.com/office/drawing/2014/main" id="{F786DCB8-7515-A75F-62DA-536277401222}"/>
              </a:ext>
            </a:extLst>
          </p:cNvPr>
          <p:cNvSpPr txBox="1">
            <a:spLocks/>
          </p:cNvSpPr>
          <p:nvPr/>
        </p:nvSpPr>
        <p:spPr>
          <a:xfrm>
            <a:off x="4145125" y="3243459"/>
            <a:ext cx="3155661" cy="106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a:lnSpc>
                <a:spcPct val="115000"/>
              </a:lnSpc>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Product and Exporter</a:t>
            </a:r>
            <a:r>
              <a:rPr lang="en-US" sz="1200" b="1" dirty="0">
                <a:latin typeface="Calibri" panose="020F0502020204030204" pitchFamily="34" charset="0"/>
                <a:ea typeface="SimSun" panose="02010600030101010101" pitchFamily="2" charset="-122"/>
                <a:cs typeface="Times New Roman" panose="02020603050405020304" pitchFamily="18" charset="0"/>
              </a:rPr>
              <a:t>	</a:t>
            </a:r>
            <a:r>
              <a:rPr lang="en-US" sz="1600" dirty="0">
                <a:latin typeface="Calibri" panose="020F0502020204030204" pitchFamily="34" charset="0"/>
                <a:ea typeface="SimSun" panose="02010600030101010101" pitchFamily="2" charset="-122"/>
                <a:cs typeface="Times New Roman" panose="02020603050405020304" pitchFamily="18" charset="0"/>
              </a:rPr>
              <a:t>Relationship: Many-to-Many</a:t>
            </a:r>
            <a:endParaRPr lang="en-US" sz="1200" dirty="0">
              <a:latin typeface="Calibri" panose="020F0502020204030204" pitchFamily="34" charset="0"/>
              <a:ea typeface="SimSun" panose="02010600030101010101" pitchFamily="2" charset="-122"/>
              <a:cs typeface="Times New Roman" panose="02020603050405020304" pitchFamily="18" charset="0"/>
            </a:endParaRPr>
          </a:p>
          <a:p>
            <a:pPr marL="0" indent="0">
              <a:buFont typeface="Montserrat"/>
              <a:buNone/>
            </a:pP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3"/>
              </a:rPr>
              <a:t>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5"/>
              </a:rPr>
              <a:t>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6" name="Google Shape;546;p65">
            <a:extLst>
              <a:ext uri="{FF2B5EF4-FFF2-40B4-BE49-F238E27FC236}">
                <a16:creationId xmlns:a16="http://schemas.microsoft.com/office/drawing/2014/main" id="{1DE32ED2-91A8-8E4D-FFA3-4C00B0C81886}"/>
              </a:ext>
            </a:extLst>
          </p:cNvPr>
          <p:cNvSpPr txBox="1">
            <a:spLocks noGrp="1"/>
          </p:cNvSpPr>
          <p:nvPr>
            <p:ph type="subTitle" idx="1"/>
          </p:nvPr>
        </p:nvSpPr>
        <p:spPr>
          <a:xfrm>
            <a:off x="1212941" y="1759910"/>
            <a:ext cx="3155661" cy="1061200"/>
          </a:xfrm>
          <a:prstGeom prst="rect">
            <a:avLst/>
          </a:prstGeom>
        </p:spPr>
        <p:txBody>
          <a:bodyPr spcFirstLastPara="1" wrap="square" lIns="91425" tIns="91425" rIns="91425" bIns="91425" anchor="t" anchorCtr="0">
            <a:noAutofit/>
          </a:body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Exporter and Shipment: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nSpc>
                <a:spcPct val="115000"/>
              </a:lnSpc>
              <a:spcBef>
                <a:spcPts val="0"/>
              </a:spcBef>
              <a:spcAft>
                <a:spcPts val="0"/>
              </a:spcAft>
              <a:buSzPts val="1000"/>
              <a:buNone/>
              <a:tabLst>
                <a:tab pos="457200" algn="l"/>
              </a:tabLst>
            </a:pPr>
            <a:r>
              <a:rPr lang="en-US" sz="1200" b="1" dirty="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Relationship: One-to-Many</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
        <p:nvSpPr>
          <p:cNvPr id="7" name="Google Shape;547;p65">
            <a:extLst>
              <a:ext uri="{FF2B5EF4-FFF2-40B4-BE49-F238E27FC236}">
                <a16:creationId xmlns:a16="http://schemas.microsoft.com/office/drawing/2014/main" id="{78302A8F-7F85-5508-7A51-03E63A221474}"/>
              </a:ext>
            </a:extLst>
          </p:cNvPr>
          <p:cNvSpPr txBox="1">
            <a:spLocks noGrp="1"/>
          </p:cNvSpPr>
          <p:nvPr>
            <p:ph type="title"/>
          </p:nvPr>
        </p:nvSpPr>
        <p:spPr>
          <a:xfrm>
            <a:off x="1030217" y="530369"/>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RelationShips Cont’d..</a:t>
            </a:r>
            <a:endParaRPr dirty="0"/>
          </a:p>
        </p:txBody>
      </p:sp>
      <p:sp>
        <p:nvSpPr>
          <p:cNvPr id="8" name="Google Shape;546;p65">
            <a:extLst>
              <a:ext uri="{FF2B5EF4-FFF2-40B4-BE49-F238E27FC236}">
                <a16:creationId xmlns:a16="http://schemas.microsoft.com/office/drawing/2014/main" id="{DCB2F6FF-9412-DD35-C298-A41ABEB64D15}"/>
              </a:ext>
            </a:extLst>
          </p:cNvPr>
          <p:cNvSpPr txBox="1">
            <a:spLocks/>
          </p:cNvSpPr>
          <p:nvPr/>
        </p:nvSpPr>
        <p:spPr>
          <a:xfrm>
            <a:off x="1149163" y="2508411"/>
            <a:ext cx="3155661" cy="743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a:lnSpc>
                <a:spcPct val="115000"/>
              </a:lnSpc>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Agent and Farmer</a:t>
            </a:r>
            <a:r>
              <a:rPr lang="en-US" sz="1200" b="1" dirty="0">
                <a:latin typeface="Calibri" panose="020F0502020204030204" pitchFamily="34" charset="0"/>
                <a:ea typeface="SimSun" panose="02010600030101010101" pitchFamily="2" charset="-122"/>
                <a:cs typeface="Times New Roman" panose="02020603050405020304" pitchFamily="18" charset="0"/>
              </a:rPr>
              <a:t>	</a:t>
            </a:r>
            <a:r>
              <a:rPr lang="en-US" sz="1600" dirty="0">
                <a:latin typeface="Calibri" panose="020F0502020204030204" pitchFamily="34" charset="0"/>
                <a:ea typeface="SimSun" panose="02010600030101010101" pitchFamily="2" charset="-122"/>
                <a:cs typeface="Times New Roman" panose="02020603050405020304" pitchFamily="18" charset="0"/>
              </a:rPr>
              <a:t>Relationship: Many-to-Many</a:t>
            </a:r>
            <a:endParaRPr lang="en-US" sz="1200" dirty="0">
              <a:latin typeface="Calibri" panose="020F0502020204030204" pitchFamily="34" charset="0"/>
              <a:ea typeface="SimSun" panose="02010600030101010101" pitchFamily="2" charset="-122"/>
              <a:cs typeface="Times New Roman" panose="02020603050405020304" pitchFamily="18" charset="0"/>
            </a:endParaRPr>
          </a:p>
          <a:p>
            <a:pPr marL="0" indent="0">
              <a:buFont typeface="Montserrat"/>
              <a:buNone/>
            </a:pPr>
            <a:endParaRPr lang="en-US" dirty="0"/>
          </a:p>
        </p:txBody>
      </p:sp>
      <p:sp>
        <p:nvSpPr>
          <p:cNvPr id="9" name="Google Shape;546;p65">
            <a:extLst>
              <a:ext uri="{FF2B5EF4-FFF2-40B4-BE49-F238E27FC236}">
                <a16:creationId xmlns:a16="http://schemas.microsoft.com/office/drawing/2014/main" id="{E37C9515-F4E4-6C47-35A8-028F2C396C3A}"/>
              </a:ext>
            </a:extLst>
          </p:cNvPr>
          <p:cNvSpPr txBox="1">
            <a:spLocks/>
          </p:cNvSpPr>
          <p:nvPr/>
        </p:nvSpPr>
        <p:spPr>
          <a:xfrm>
            <a:off x="1212941" y="3328803"/>
            <a:ext cx="3155661" cy="106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Product and Transaction: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SzPts val="1000"/>
              <a:buFont typeface="Montserrat"/>
              <a:buNone/>
              <a:tabLst>
                <a:tab pos="457200" algn="l"/>
              </a:tabLst>
            </a:pPr>
            <a:r>
              <a:rPr lang="en-US" b="1" dirty="0">
                <a:latin typeface="Calibri" panose="020F0502020204030204" pitchFamily="34" charset="0"/>
                <a:ea typeface="SimSun" panose="02010600030101010101" pitchFamily="2" charset="-122"/>
                <a:cs typeface="Times New Roman" panose="02020603050405020304" pitchFamily="18" charset="0"/>
              </a:rPr>
              <a:t>	Relationship: One-to-One</a:t>
            </a:r>
            <a:endParaRPr lang="en-US" sz="1600" dirty="0"/>
          </a:p>
        </p:txBody>
      </p:sp>
      <p:sp>
        <p:nvSpPr>
          <p:cNvPr id="10" name="Google Shape;546;p65">
            <a:extLst>
              <a:ext uri="{FF2B5EF4-FFF2-40B4-BE49-F238E27FC236}">
                <a16:creationId xmlns:a16="http://schemas.microsoft.com/office/drawing/2014/main" id="{DEB59202-47D6-6D50-24A4-10B6DD061C1F}"/>
              </a:ext>
            </a:extLst>
          </p:cNvPr>
          <p:cNvSpPr txBox="1">
            <a:spLocks/>
          </p:cNvSpPr>
          <p:nvPr/>
        </p:nvSpPr>
        <p:spPr>
          <a:xfrm>
            <a:off x="4462117" y="1639042"/>
            <a:ext cx="3155661" cy="869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a:lnSpc>
                <a:spcPct val="115000"/>
              </a:lnSpc>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Transaction and Shipment: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a:lnSpc>
                <a:spcPct val="115000"/>
              </a:lnSpc>
              <a:buSzPts val="1000"/>
              <a:buFont typeface="Symbol" panose="05050102010706020507" pitchFamily="18" charset="2"/>
              <a:buChar char=""/>
              <a:tabLst>
                <a:tab pos="457200" algn="l"/>
              </a:tabLst>
            </a:pPr>
            <a:r>
              <a:rPr lang="en-US" sz="1200" b="1" dirty="0">
                <a:latin typeface="Calibri" panose="020F0502020204030204" pitchFamily="34" charset="0"/>
                <a:ea typeface="SimSun" panose="02010600030101010101" pitchFamily="2" charset="-122"/>
                <a:cs typeface="Times New Roman" panose="02020603050405020304" pitchFamily="18" charset="0"/>
              </a:rPr>
              <a:t>	</a:t>
            </a:r>
            <a:r>
              <a:rPr lang="en-US" sz="1600" dirty="0">
                <a:latin typeface="Calibri" panose="020F0502020204030204" pitchFamily="34" charset="0"/>
                <a:ea typeface="SimSun" panose="02010600030101010101" pitchFamily="2" charset="-122"/>
                <a:cs typeface="Times New Roman" panose="02020603050405020304" pitchFamily="18" charset="0"/>
              </a:rPr>
              <a:t>Relationship: One-to-One</a:t>
            </a:r>
            <a:endParaRPr lang="en-US" sz="1200" dirty="0">
              <a:latin typeface="Calibri" panose="020F0502020204030204" pitchFamily="34" charset="0"/>
              <a:ea typeface="SimSun" panose="02010600030101010101" pitchFamily="2" charset="-122"/>
              <a:cs typeface="Times New Roman" panose="02020603050405020304" pitchFamily="18" charset="0"/>
            </a:endParaRPr>
          </a:p>
          <a:p>
            <a:pPr marL="0" indent="0">
              <a:buFont typeface="Montserrat"/>
              <a:buNone/>
            </a:pPr>
            <a:endParaRPr lang="en-US" dirty="0"/>
          </a:p>
        </p:txBody>
      </p:sp>
      <p:sp>
        <p:nvSpPr>
          <p:cNvPr id="11" name="Google Shape;546;p65">
            <a:extLst>
              <a:ext uri="{FF2B5EF4-FFF2-40B4-BE49-F238E27FC236}">
                <a16:creationId xmlns:a16="http://schemas.microsoft.com/office/drawing/2014/main" id="{63550E16-786B-373D-6137-01D7DA07EAC7}"/>
              </a:ext>
            </a:extLst>
          </p:cNvPr>
          <p:cNvSpPr txBox="1">
            <a:spLocks/>
          </p:cNvSpPr>
          <p:nvPr/>
        </p:nvSpPr>
        <p:spPr>
          <a:xfrm>
            <a:off x="4462117" y="2500977"/>
            <a:ext cx="3155661" cy="106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Exporter and Transaction: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SzPts val="1000"/>
              <a:buFont typeface="Montserrat"/>
              <a:buNone/>
              <a:tabLst>
                <a:tab pos="457200" algn="l"/>
              </a:tabLst>
            </a:pPr>
            <a:r>
              <a:rPr lang="en-US" sz="1200" b="1" dirty="0">
                <a:latin typeface="Calibri" panose="020F0502020204030204" pitchFamily="34" charset="0"/>
                <a:ea typeface="SimSun" panose="02010600030101010101" pitchFamily="2" charset="-122"/>
                <a:cs typeface="Times New Roman" panose="02020603050405020304" pitchFamily="18" charset="0"/>
              </a:rPr>
              <a:t>	</a:t>
            </a:r>
            <a:r>
              <a:rPr lang="en-US" sz="1600" dirty="0">
                <a:latin typeface="Calibri" panose="020F0502020204030204" pitchFamily="34" charset="0"/>
                <a:ea typeface="SimSun" panose="02010600030101010101" pitchFamily="2" charset="-122"/>
                <a:cs typeface="Times New Roman" panose="02020603050405020304" pitchFamily="18" charset="0"/>
              </a:rPr>
              <a:t>Relationship: One-to-Many</a:t>
            </a:r>
            <a:endParaRPr lang="en-US" sz="1200" dirty="0">
              <a:latin typeface="Calibri" panose="020F0502020204030204" pitchFamily="34" charset="0"/>
              <a:ea typeface="SimSun" panose="02010600030101010101" pitchFamily="2" charset="-122"/>
              <a:cs typeface="Times New Roman" panose="02020603050405020304" pitchFamily="18" charset="0"/>
            </a:endParaRPr>
          </a:p>
          <a:p>
            <a:pPr marL="0" indent="0">
              <a:buFont typeface="Montserrat"/>
              <a:buNone/>
            </a:pPr>
            <a:endParaRPr lang="en-US" dirty="0"/>
          </a:p>
        </p:txBody>
      </p:sp>
      <p:sp>
        <p:nvSpPr>
          <p:cNvPr id="12" name="Google Shape;546;p65">
            <a:extLst>
              <a:ext uri="{FF2B5EF4-FFF2-40B4-BE49-F238E27FC236}">
                <a16:creationId xmlns:a16="http://schemas.microsoft.com/office/drawing/2014/main" id="{8B9E3ADC-278A-EBC7-2E42-F6205D67C5D9}"/>
              </a:ext>
            </a:extLst>
          </p:cNvPr>
          <p:cNvSpPr txBox="1">
            <a:spLocks/>
          </p:cNvSpPr>
          <p:nvPr/>
        </p:nvSpPr>
        <p:spPr>
          <a:xfrm>
            <a:off x="4462117" y="3328803"/>
            <a:ext cx="3155661" cy="106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342900">
              <a:lnSpc>
                <a:spcPct val="115000"/>
              </a:lnSpc>
              <a:buSzPts val="1000"/>
              <a:buFont typeface="Symbol" panose="05050102010706020507" pitchFamily="18" charset="2"/>
              <a:buChar char=""/>
              <a:tabLst>
                <a:tab pos="457200" algn="l"/>
              </a:tabLst>
            </a:pPr>
            <a:r>
              <a:rPr lang="en-US" sz="1800" b="1" dirty="0">
                <a:effectLst/>
                <a:latin typeface="Calibri" panose="020F0502020204030204" pitchFamily="34" charset="0"/>
                <a:ea typeface="SimSun" panose="02010600030101010101" pitchFamily="2" charset="-122"/>
                <a:cs typeface="Times New Roman" panose="02020603050405020304" pitchFamily="18" charset="0"/>
              </a:rPr>
              <a:t>Product and Exporter</a:t>
            </a:r>
            <a:r>
              <a:rPr lang="en-US" sz="1200" b="1" dirty="0">
                <a:latin typeface="Calibri" panose="020F0502020204030204" pitchFamily="34" charset="0"/>
                <a:ea typeface="SimSun" panose="02010600030101010101" pitchFamily="2" charset="-122"/>
                <a:cs typeface="Times New Roman" panose="02020603050405020304" pitchFamily="18" charset="0"/>
              </a:rPr>
              <a:t>	</a:t>
            </a:r>
            <a:r>
              <a:rPr lang="en-US" sz="1600" dirty="0">
                <a:latin typeface="Calibri" panose="020F0502020204030204" pitchFamily="34" charset="0"/>
                <a:ea typeface="SimSun" panose="02010600030101010101" pitchFamily="2" charset="-122"/>
                <a:cs typeface="Times New Roman" panose="02020603050405020304" pitchFamily="18" charset="0"/>
              </a:rPr>
              <a:t>Relationship: Many-to-Many</a:t>
            </a:r>
            <a:endParaRPr lang="en-US" sz="1200" dirty="0">
              <a:latin typeface="Calibri" panose="020F0502020204030204" pitchFamily="34" charset="0"/>
              <a:ea typeface="SimSun" panose="02010600030101010101" pitchFamily="2" charset="-122"/>
              <a:cs typeface="Times New Roman" panose="02020603050405020304" pitchFamily="18" charset="0"/>
            </a:endParaRPr>
          </a:p>
          <a:p>
            <a:pPr marL="0" indent="0">
              <a:buFont typeface="Montserrat"/>
              <a:buNone/>
            </a:pP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{42D3A6DE-D99B-45C0-BC66-87F140B2249C}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{42D3A6DE-D99B-45C0-BC66-87F140B2249C}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{42D3A6DE-D99B-45C0-BC66-87F140B2249C}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{42D3A6DE-D99B-45C0-BC66-87F140B2249C}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2635</Words>
  <Application>Microsoft Office PowerPoint</Application>
  <PresentationFormat>On-screen Show (16:9)</PresentationFormat>
  <Paragraphs>655</Paragraphs>
  <Slides>91</Slides>
  <Notes>91</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91</vt:i4>
      </vt:variant>
    </vt:vector>
  </HeadingPairs>
  <TitlesOfParts>
    <vt:vector size="115" baseType="lpstr">
      <vt:lpstr>Montserrat</vt:lpstr>
      <vt:lpstr>Proxima Nova</vt:lpstr>
      <vt:lpstr>Vidaloka</vt:lpstr>
      <vt:lpstr>Amatic SC</vt:lpstr>
      <vt:lpstr>Mako</vt:lpstr>
      <vt:lpstr>PT Sans</vt:lpstr>
      <vt:lpstr>Josefin Sans</vt:lpstr>
      <vt:lpstr>Open Sans SemiBold</vt:lpstr>
      <vt:lpstr>Merriweather</vt:lpstr>
      <vt:lpstr>Arial</vt:lpstr>
      <vt:lpstr>Russo One</vt:lpstr>
      <vt:lpstr>Times New Roman</vt:lpstr>
      <vt:lpstr>Oswald</vt:lpstr>
      <vt:lpstr>Open Sans</vt:lpstr>
      <vt:lpstr>Symbol</vt:lpstr>
      <vt:lpstr>Proxima Nova Semibold</vt:lpstr>
      <vt:lpstr>Crimson Text</vt:lpstr>
      <vt:lpstr>Merriweather Light</vt:lpstr>
      <vt:lpstr>Lato</vt:lpstr>
      <vt:lpstr>Roboto Medium</vt:lpstr>
      <vt:lpstr>Calibri</vt:lpstr>
      <vt:lpstr>Minimalist Business Slides XL by Slidesgo</vt:lpstr>
      <vt:lpstr>Slidesgo Final Pages</vt:lpstr>
      <vt:lpstr>Slidesgo Final Pages</vt:lpstr>
      <vt:lpstr>SAD Final Presentation</vt:lpstr>
      <vt:lpstr>PowerPoint Presentation</vt:lpstr>
      <vt:lpstr>PowerPoint Presentation</vt:lpstr>
      <vt:lpstr>PowerPoint Presentation</vt:lpstr>
      <vt:lpstr>PowerPoint Presentation</vt:lpstr>
      <vt:lpstr>PowerPoint Presentation</vt:lpstr>
      <vt:lpstr>RelationShips</vt:lpstr>
      <vt:lpstr>RelationShips Cont’d..</vt:lpstr>
      <vt:lpstr>PowerPoint Presentation</vt:lpstr>
      <vt:lpstr>PowerPoint Presentation</vt:lpstr>
      <vt:lpstr>Introduction</vt:lpstr>
      <vt:lpstr>Planning</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PowerPoint Presentation</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dc:creator>Admin</dc:creator>
  <cp:lastModifiedBy>Alpha Lencho</cp:lastModifiedBy>
  <cp:revision>3</cp:revision>
  <dcterms:modified xsi:type="dcterms:W3CDTF">2024-01-31T12:01:51Z</dcterms:modified>
</cp:coreProperties>
</file>